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8" r:id="rId2"/>
    <p:sldId id="263" r:id="rId3"/>
    <p:sldId id="264" r:id="rId4"/>
    <p:sldId id="267" r:id="rId5"/>
    <p:sldId id="283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66" r:id="rId18"/>
    <p:sldId id="279" r:id="rId19"/>
    <p:sldId id="280" r:id="rId20"/>
    <p:sldId id="281" r:id="rId21"/>
    <p:sldId id="284" r:id="rId22"/>
  </p:sldIdLst>
  <p:sldSz cx="9144000" cy="6858000" type="screen4x3"/>
  <p:notesSz cx="9928225" cy="6797675"/>
  <p:custDataLst>
    <p:tags r:id="rId25"/>
  </p:custDataLst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3600" b="1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3600" b="1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3600" b="1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3600" b="1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3600" b="1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3600" b="1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3600" b="1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3600" b="1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3600" b="1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rris Jong" initials="M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8000"/>
    <a:srgbClr val="006600"/>
    <a:srgbClr val="FF3300"/>
    <a:srgbClr val="CCECFF"/>
    <a:srgbClr val="FFCC00"/>
    <a:srgbClr val="FF99FF"/>
    <a:srgbClr val="FFCC99"/>
    <a:srgbClr val="6600FF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95" autoAdjust="0"/>
    <p:restoredTop sz="96853" autoAdjust="0"/>
  </p:normalViewPr>
  <p:slideViewPr>
    <p:cSldViewPr>
      <p:cViewPr varScale="1">
        <p:scale>
          <a:sx n="146" d="100"/>
          <a:sy n="146" d="100"/>
        </p:scale>
        <p:origin x="17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tags" Target="tags/tag1.xml"/><Relationship Id="rId26" Type="http://schemas.openxmlformats.org/officeDocument/2006/relationships/commentAuthors" Target="commentAuthors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0918" cy="339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25" tIns="47512" rIns="95025" bIns="47512" numCol="1" anchor="t" anchorCtr="0" compatLnSpc="1">
            <a:prstTxWarp prst="textNoShape">
              <a:avLst/>
            </a:prstTxWarp>
          </a:bodyPr>
          <a:lstStyle>
            <a:lvl1pPr algn="l" defTabSz="950913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7307" y="0"/>
            <a:ext cx="4300918" cy="339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25" tIns="47512" rIns="95025" bIns="47512" numCol="1" anchor="t" anchorCtr="0" compatLnSpc="1">
            <a:prstTxWarp prst="textNoShape">
              <a:avLst/>
            </a:prstTxWarp>
          </a:bodyPr>
          <a:lstStyle>
            <a:lvl1pPr algn="r" defTabSz="950913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8382"/>
            <a:ext cx="4300918" cy="339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25" tIns="47512" rIns="95025" bIns="47512" numCol="1" anchor="b" anchorCtr="0" compatLnSpc="1">
            <a:prstTxWarp prst="textNoShape">
              <a:avLst/>
            </a:prstTxWarp>
          </a:bodyPr>
          <a:lstStyle>
            <a:lvl1pPr algn="l" defTabSz="950913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7307" y="6458382"/>
            <a:ext cx="4300918" cy="339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25" tIns="47512" rIns="95025" bIns="47512" numCol="1" anchor="b" anchorCtr="0" compatLnSpc="1">
            <a:prstTxWarp prst="textNoShape">
              <a:avLst/>
            </a:prstTxWarp>
          </a:bodyPr>
          <a:lstStyle>
            <a:lvl1pPr algn="r" defTabSz="950913" eaLnBrk="1" hangingPunct="1">
              <a:defRPr sz="1200" b="0"/>
            </a:lvl1pPr>
          </a:lstStyle>
          <a:p>
            <a:pPr>
              <a:defRPr/>
            </a:pPr>
            <a:fld id="{80AA4155-69EB-4B43-B1D2-374ADBED1C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922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560" cy="339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3" tIns="45703" rIns="91403" bIns="45703" numCol="1" anchor="t" anchorCtr="0" compatLnSpc="1">
            <a:prstTxWarp prst="textNoShape">
              <a:avLst/>
            </a:prstTxWarp>
          </a:bodyPr>
          <a:lstStyle>
            <a:lvl1pPr algn="l" defTabSz="911225" eaLnBrk="1" hangingPunct="1">
              <a:defRPr sz="1200" b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4024" y="0"/>
            <a:ext cx="4302560" cy="339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3" tIns="45703" rIns="91403" bIns="45703" numCol="1" anchor="t" anchorCtr="0" compatLnSpc="1">
            <a:prstTxWarp prst="textNoShape">
              <a:avLst/>
            </a:prstTxWarp>
          </a:bodyPr>
          <a:lstStyle>
            <a:lvl1pPr algn="r" defTabSz="911225" eaLnBrk="1" hangingPunct="1">
              <a:defRPr sz="1200" b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8663" y="509588"/>
            <a:ext cx="34004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5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152" y="3229192"/>
            <a:ext cx="7941923" cy="3059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3" tIns="45703" rIns="91403" bIns="457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 smtClean="0"/>
              <a:t>Click to edit Master text styles</a:t>
            </a:r>
          </a:p>
          <a:p>
            <a:pPr lvl="1"/>
            <a:r>
              <a:rPr lang="en-US" altLang="zh-TW" noProof="0" smtClean="0"/>
              <a:t>Second level</a:t>
            </a:r>
          </a:p>
          <a:p>
            <a:pPr lvl="2"/>
            <a:r>
              <a:rPr lang="en-US" altLang="zh-TW" noProof="0" smtClean="0"/>
              <a:t>Third level</a:t>
            </a:r>
          </a:p>
          <a:p>
            <a:pPr lvl="3"/>
            <a:r>
              <a:rPr lang="en-US" altLang="zh-TW" noProof="0" smtClean="0"/>
              <a:t>Fourth level</a:t>
            </a:r>
          </a:p>
          <a:p>
            <a:pPr lvl="4"/>
            <a:r>
              <a:rPr lang="en-US" altLang="zh-TW" noProof="0" smtClean="0"/>
              <a:t>Fifth level</a:t>
            </a:r>
          </a:p>
        </p:txBody>
      </p:sp>
      <p:sp>
        <p:nvSpPr>
          <p:cNvPr id="165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8381"/>
            <a:ext cx="4302560" cy="337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3" tIns="45703" rIns="91403" bIns="45703" numCol="1" anchor="b" anchorCtr="0" compatLnSpc="1">
            <a:prstTxWarp prst="textNoShape">
              <a:avLst/>
            </a:prstTxWarp>
          </a:bodyPr>
          <a:lstStyle>
            <a:lvl1pPr algn="l" defTabSz="911225" eaLnBrk="1" hangingPunct="1">
              <a:defRPr sz="1200" b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5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4024" y="6458381"/>
            <a:ext cx="4302560" cy="337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3" tIns="45703" rIns="91403" bIns="45703" numCol="1" anchor="b" anchorCtr="0" compatLnSpc="1">
            <a:prstTxWarp prst="textNoShape">
              <a:avLst/>
            </a:prstTxWarp>
          </a:bodyPr>
          <a:lstStyle>
            <a:lvl1pPr algn="r" defTabSz="911225" eaLnBrk="1" hangingPunct="1">
              <a:defRPr sz="1200" b="0"/>
            </a:lvl1pPr>
          </a:lstStyle>
          <a:p>
            <a:pPr>
              <a:defRPr/>
            </a:pPr>
            <a:fld id="{516A4A6E-69A6-44E0-8EDD-88623CCF824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733231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597169-4BB2-4696-AAA9-37325241465D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42793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</a:t>
            </a:r>
            <a:r>
              <a:rPr lang="en-US" baseline="0"/>
              <a:t> is the Bloom’s Taxonomy, which is a very well-known framework in the field of education to guide teachers to design learning and teaching activities. </a:t>
            </a:r>
          </a:p>
          <a:p>
            <a:r>
              <a:rPr lang="en-US" baseline="0"/>
              <a:t/>
            </a:r>
            <a:br>
              <a:rPr lang="en-US" baseline="0"/>
            </a:br>
            <a:r>
              <a:rPr lang="en-US" baseline="0"/>
              <a:t>It categorizes learning activities into 6 categories, including remembering, understanding, applying, </a:t>
            </a:r>
            <a:r>
              <a:rPr lang="en-US" baseline="0" err="1"/>
              <a:t>analysing</a:t>
            </a:r>
            <a:r>
              <a:rPr lang="en-US" baseline="0"/>
              <a:t>, evaluating and creating.</a:t>
            </a:r>
          </a:p>
          <a:p>
            <a:endParaRPr lang="en-US" baseline="0"/>
          </a:p>
          <a:p>
            <a:r>
              <a:rPr lang="en-US" baseline="0"/>
              <a:t>It will go though them with u one by one in the next few slides.</a:t>
            </a:r>
          </a:p>
          <a:p>
            <a:endParaRPr lang="en-US" baseline="0"/>
          </a:p>
          <a:p>
            <a:r>
              <a:rPr lang="en-US" baseline="0"/>
              <a:t>As for the bottom 2, we usually regard them as lower-order learning activities</a:t>
            </a:r>
          </a:p>
          <a:p>
            <a:endParaRPr lang="en-US" baseline="0"/>
          </a:p>
          <a:p>
            <a:r>
              <a:rPr lang="en-US" baseline="0"/>
              <a:t>While for the upper 4, we usually regard them as higher-order learning activities. </a:t>
            </a:r>
          </a:p>
          <a:p>
            <a:endParaRPr lang="en-US" baseline="0"/>
          </a:p>
          <a:p>
            <a:r>
              <a:rPr lang="en-US" baseline="0"/>
              <a:t>And from the flipped classroom perspective, for the out-of-class online direct instruction, normally, it mainly involves ”remembering” and “understanding” learning activities. </a:t>
            </a:r>
          </a:p>
          <a:p>
            <a:endParaRPr lang="en-US" baseline="0"/>
          </a:p>
          <a:p>
            <a:r>
              <a:rPr lang="en-US" baseline="0"/>
              <a:t>While for the in-class face-to-face work, normally, it will involve “applying, </a:t>
            </a:r>
            <a:r>
              <a:rPr lang="en-US" baseline="0" err="1"/>
              <a:t>analysing</a:t>
            </a:r>
            <a:r>
              <a:rPr lang="en-US" baseline="0"/>
              <a:t>, evaluating and creating” learning activities. </a:t>
            </a:r>
          </a:p>
          <a:p>
            <a:endParaRPr lang="en-US" baseline="0"/>
          </a:p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DCED4-7EE7-6245-8751-60A80FA2233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739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7228441" y="6248400"/>
            <a:ext cx="1915559" cy="609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11" y="200039"/>
            <a:ext cx="985178" cy="7773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783" y="206282"/>
            <a:ext cx="1929395" cy="45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027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4C9DA-B36A-4797-9D62-77E011925F9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92363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64F78-D3D0-47FA-BC47-25449D4F8CF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18455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5F841-3786-45BD-831F-609316DED9F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90268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4A653-F9E4-4D4A-A374-0AEE5F77236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9085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41A50-2396-4BC1-B27A-E3AAFDE3412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783" y="206282"/>
            <a:ext cx="1929395" cy="4563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11" y="200039"/>
            <a:ext cx="985178" cy="77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772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977DA-AD52-490F-A166-F084DEFF9F3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73426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D46B5-5044-4424-885C-3F0410310FC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4430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642FB-71D0-4FE8-BA31-0B642B123B3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55409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055D3-0200-49BA-A3B6-1D927DEEFEC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90547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3DC19-D518-42AC-882C-A429D1DD436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09906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7CDE0-2C8E-44A8-882D-54F2AD72135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40047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A9FA2-29A0-4AD3-BD8B-7A7EF0CA9CB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52162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gif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fld id="{9F5E0132-4C80-4D46-A1DB-7579C1E30DE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34" name="Line 12"/>
          <p:cNvSpPr>
            <a:spLocks noChangeShapeType="1"/>
          </p:cNvSpPr>
          <p:nvPr userDrawn="1"/>
        </p:nvSpPr>
        <p:spPr bwMode="auto">
          <a:xfrm>
            <a:off x="8305800" y="6294438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11" y="200039"/>
            <a:ext cx="985178" cy="7773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783" y="206282"/>
            <a:ext cx="1929395" cy="45636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hlink"/>
          </a:solidFill>
          <a:latin typeface="Gill Sans MT" panose="020B0502020104020203" pitchFamily="34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hlink"/>
          </a:solidFill>
          <a:latin typeface="Gill Sans MT" panose="020B0502020104020203" pitchFamily="34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hlink"/>
          </a:solidFill>
          <a:latin typeface="Gill Sans MT" panose="020B0502020104020203" pitchFamily="34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hlink"/>
          </a:solidFill>
          <a:latin typeface="Gill Sans MT" panose="020B0502020104020203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hlink"/>
          </a:solidFill>
          <a:latin typeface="Gill Sans MT" panose="020B0502020104020203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hlink"/>
          </a:solidFill>
          <a:latin typeface="Gill Sans MT" panose="020B0502020104020203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hlink"/>
          </a:solidFill>
          <a:latin typeface="Gill Sans MT" panose="020B0502020104020203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hlink"/>
          </a:solidFill>
          <a:latin typeface="Gill Sans MT" panose="020B0502020104020203" pitchFamily="34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gif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3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457200"/>
            <a:ext cx="8686800" cy="2387600"/>
          </a:xfrm>
        </p:spPr>
        <p:txBody>
          <a:bodyPr/>
          <a:lstStyle/>
          <a:p>
            <a:r>
              <a:rPr lang="zh-TW" altLang="en-US" dirty="0" smtClean="0"/>
              <a:t>從</a:t>
            </a:r>
            <a:r>
              <a:rPr lang="en-US" altLang="zh-TW" b="1" dirty="0"/>
              <a:t>C</a:t>
            </a:r>
            <a:r>
              <a:rPr lang="en-US" b="1" dirty="0" smtClean="0"/>
              <a:t>oding </a:t>
            </a:r>
            <a:r>
              <a:rPr lang="zh-TW" altLang="en-US" dirty="0" smtClean="0"/>
              <a:t>到 </a:t>
            </a:r>
            <a:r>
              <a:rPr lang="en-US" b="1" dirty="0" smtClean="0"/>
              <a:t>STEM</a:t>
            </a:r>
            <a:br>
              <a:rPr lang="en-US" b="1" dirty="0" smtClean="0"/>
            </a:br>
            <a:endParaRPr lang="en-US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038600"/>
            <a:ext cx="2895600" cy="163050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76200" y="76200"/>
            <a:ext cx="8991600" cy="914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575" y="4482886"/>
            <a:ext cx="4082825" cy="9657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2638318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+mj-lt"/>
              </a:rPr>
              <a:t>Leading </a:t>
            </a:r>
            <a:r>
              <a:rPr lang="en-US" dirty="0">
                <a:latin typeface="+mj-lt"/>
              </a:rPr>
              <a:t>School: </a:t>
            </a:r>
            <a:r>
              <a:rPr lang="zh-TW" altLang="en-US" b="0" dirty="0">
                <a:latin typeface="+mj-lt"/>
              </a:rPr>
              <a:t>樂善堂梁銶琚學校分校</a:t>
            </a:r>
            <a:endParaRPr lang="en-US" altLang="zh-TW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4571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674" name="Title 4"/>
          <p:cNvSpPr>
            <a:spLocks noGrp="1"/>
          </p:cNvSpPr>
          <p:nvPr>
            <p:ph type="ctrTitle" idx="4294967295"/>
          </p:nvPr>
        </p:nvSpPr>
        <p:spPr>
          <a:xfrm>
            <a:off x="685800" y="1905000"/>
            <a:ext cx="7772400" cy="1470025"/>
          </a:xfrm>
        </p:spPr>
        <p:txBody>
          <a:bodyPr/>
          <a:lstStyle/>
          <a:p>
            <a:r>
              <a:rPr lang="en-US" altLang="zh-HK" b="1" dirty="0" smtClean="0"/>
              <a:t>Critique </a:t>
            </a:r>
            <a:r>
              <a:rPr lang="en-US" altLang="zh-HK" b="1" dirty="0"/>
              <a:t>…</a:t>
            </a:r>
            <a:endParaRPr lang="zh-HK" altLang="en-US" b="1" dirty="0"/>
          </a:p>
        </p:txBody>
      </p:sp>
      <p:sp>
        <p:nvSpPr>
          <p:cNvPr id="1052675" name="Subtitle 5"/>
          <p:cNvSpPr>
            <a:spLocks noGrp="1"/>
          </p:cNvSpPr>
          <p:nvPr>
            <p:ph type="subTitle" idx="4294967295"/>
          </p:nvPr>
        </p:nvSpPr>
        <p:spPr>
          <a:xfrm>
            <a:off x="533400" y="3200400"/>
            <a:ext cx="8077200" cy="22860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zh-HK" sz="4400" i="1" dirty="0" smtClean="0">
                <a:solidFill>
                  <a:srgbClr val="FF0000"/>
                </a:solidFill>
                <a:latin typeface="+mj-lt"/>
              </a:rPr>
              <a:t>Why we need to change …</a:t>
            </a:r>
            <a:endParaRPr lang="zh-HK" altLang="en-US" sz="4400" i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0130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978450"/>
            <a:ext cx="7161319" cy="5117550"/>
          </a:xfrm>
          <a:prstGeom prst="rect">
            <a:avLst/>
          </a:prstGeom>
        </p:spPr>
      </p:pic>
      <p:sp>
        <p:nvSpPr>
          <p:cNvPr id="3" name="Rounded Rectangle 1"/>
          <p:cNvSpPr>
            <a:spLocks noChangeArrowheads="1"/>
          </p:cNvSpPr>
          <p:nvPr/>
        </p:nvSpPr>
        <p:spPr bwMode="auto">
          <a:xfrm>
            <a:off x="1752600" y="3645450"/>
            <a:ext cx="2743200" cy="354667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2400" b="1">
              <a:latin typeface="Arial" panose="020B0604020202020204" pitchFamily="34" charset="0"/>
            </a:endParaRPr>
          </a:p>
        </p:txBody>
      </p:sp>
      <p:sp>
        <p:nvSpPr>
          <p:cNvPr id="4" name="Rounded Rectangle 4"/>
          <p:cNvSpPr>
            <a:spLocks noChangeArrowheads="1"/>
          </p:cNvSpPr>
          <p:nvPr/>
        </p:nvSpPr>
        <p:spPr bwMode="auto">
          <a:xfrm>
            <a:off x="4495800" y="3645450"/>
            <a:ext cx="1676400" cy="354667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2400" b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17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61153"/>
            <a:ext cx="8834946" cy="4072847"/>
          </a:xfrm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altLang="zh-TW" sz="4000" dirty="0" smtClean="0"/>
              <a:t>OECD PISA 2015 </a:t>
            </a:r>
            <a:br>
              <a:rPr lang="en-US" altLang="zh-TW" sz="4000" dirty="0" smtClean="0"/>
            </a:br>
            <a:r>
              <a:rPr lang="en-US" altLang="zh-TW" sz="2400" dirty="0" smtClean="0"/>
              <a:t>(72 countries and regions)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76200" y="4648200"/>
            <a:ext cx="1447800" cy="3810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971800" y="2590800"/>
            <a:ext cx="1447800" cy="3810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867400" y="2552700"/>
            <a:ext cx="1447800" cy="3810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5410200"/>
            <a:ext cx="71495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0" i="1" dirty="0" smtClean="0">
                <a:solidFill>
                  <a:srgbClr val="FF0000"/>
                </a:solidFill>
                <a:latin typeface="+mj-lt"/>
              </a:rPr>
              <a:t>How many Nobel-Prize winners are </a:t>
            </a:r>
          </a:p>
          <a:p>
            <a:pPr algn="ctr"/>
            <a:r>
              <a:rPr lang="en-US" sz="4000" b="0" i="1" dirty="0" smtClean="0">
                <a:solidFill>
                  <a:srgbClr val="FF0000"/>
                </a:solidFill>
                <a:latin typeface="+mj-lt"/>
              </a:rPr>
              <a:t>from these countries/regions?</a:t>
            </a:r>
            <a:endParaRPr lang="en-US" sz="4000" b="0" i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5023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43000" y="1066800"/>
            <a:ext cx="6858000" cy="2387600"/>
          </a:xfrm>
        </p:spPr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ack </a:t>
            </a:r>
            <a:r>
              <a:rPr lang="en-US" dirty="0" smtClean="0">
                <a:solidFill>
                  <a:srgbClr val="FF0000"/>
                </a:solidFill>
              </a:rPr>
              <a:t>what </a:t>
            </a:r>
            <a:r>
              <a:rPr lang="en-US" dirty="0" smtClean="0"/>
              <a:t>…?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18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81000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Higher-order Thinking</a:t>
            </a:r>
            <a:endParaRPr lang="en-US" b="1" dirty="0"/>
          </a:p>
        </p:txBody>
      </p:sp>
      <p:pic>
        <p:nvPicPr>
          <p:cNvPr id="1026" name="Picture 2" descr="Image result for knowledge pyramid and flipped classro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14500"/>
            <a:ext cx="5791200" cy="432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34308" y="6234868"/>
            <a:ext cx="60960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latin typeface="+mj-lt"/>
              </a:rPr>
              <a:t>Image extracted from http://melanielinktaylor.mzteachuh.org/2015_10_11_archive.html</a:t>
            </a:r>
          </a:p>
        </p:txBody>
      </p:sp>
      <p:sp>
        <p:nvSpPr>
          <p:cNvPr id="5" name="Oval 4"/>
          <p:cNvSpPr/>
          <p:nvPr/>
        </p:nvSpPr>
        <p:spPr>
          <a:xfrm>
            <a:off x="762000" y="1447800"/>
            <a:ext cx="7391400" cy="1905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09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2514600"/>
            <a:ext cx="8229600" cy="2387600"/>
          </a:xfrm>
        </p:spPr>
        <p:txBody>
          <a:bodyPr/>
          <a:lstStyle/>
          <a:p>
            <a:r>
              <a:rPr lang="en-US" dirty="0" smtClean="0"/>
              <a:t>STEM is …</a:t>
            </a:r>
            <a:br>
              <a:rPr lang="en-US" dirty="0" smtClean="0"/>
            </a:br>
            <a:r>
              <a:rPr lang="en-US" sz="3600" i="1" dirty="0" smtClean="0"/>
              <a:t>one </a:t>
            </a:r>
            <a:r>
              <a:rPr lang="en-US" sz="3600" i="1" dirty="0"/>
              <a:t>of the </a:t>
            </a:r>
            <a:r>
              <a:rPr lang="en-US" sz="3600" i="1" dirty="0">
                <a:solidFill>
                  <a:srgbClr val="FF0000"/>
                </a:solidFill>
              </a:rPr>
              <a:t>pedagogic/ learning </a:t>
            </a:r>
            <a:r>
              <a:rPr lang="en-US" sz="3600" i="1" dirty="0"/>
              <a:t>approaches to </a:t>
            </a:r>
            <a:r>
              <a:rPr lang="en-US" sz="3600" i="1" dirty="0" smtClean="0"/>
              <a:t>providing students with more </a:t>
            </a:r>
            <a:r>
              <a:rPr lang="en-US" sz="3600" i="1" dirty="0" smtClean="0">
                <a:solidFill>
                  <a:srgbClr val="002060"/>
                </a:solidFill>
              </a:rPr>
              <a:t>opportunities </a:t>
            </a:r>
            <a:br>
              <a:rPr lang="en-US" sz="3600" i="1" dirty="0" smtClean="0">
                <a:solidFill>
                  <a:srgbClr val="002060"/>
                </a:solidFill>
              </a:rPr>
            </a:br>
            <a:r>
              <a:rPr lang="en-US" sz="3600" i="1" dirty="0" smtClean="0">
                <a:solidFill>
                  <a:srgbClr val="002060"/>
                </a:solidFill>
              </a:rPr>
              <a:t>for </a:t>
            </a:r>
            <a:r>
              <a:rPr lang="en-US" sz="3600" i="1" dirty="0">
                <a:solidFill>
                  <a:srgbClr val="002060"/>
                </a:solidFill>
              </a:rPr>
              <a:t>practicing/ </a:t>
            </a:r>
            <a:r>
              <a:rPr lang="en-US" sz="3600" i="1" dirty="0" smtClean="0">
                <a:solidFill>
                  <a:srgbClr val="002060"/>
                </a:solidFill>
              </a:rPr>
              <a:t>sharpening their </a:t>
            </a:r>
            <a:br>
              <a:rPr lang="en-US" sz="3600" i="1" dirty="0" smtClean="0">
                <a:solidFill>
                  <a:srgbClr val="002060"/>
                </a:solidFill>
              </a:rPr>
            </a:br>
            <a:r>
              <a:rPr lang="en-US" sz="3600" i="1" dirty="0" smtClean="0">
                <a:solidFill>
                  <a:srgbClr val="FF0000"/>
                </a:solidFill>
              </a:rPr>
              <a:t>higher-ordering thinking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207804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Leverage </a:t>
            </a:r>
            <a:r>
              <a:rPr lang="en-US" dirty="0" smtClean="0">
                <a:solidFill>
                  <a:srgbClr val="FF0000"/>
                </a:solidFill>
              </a:rPr>
              <a:t>STEM Education </a:t>
            </a:r>
            <a:r>
              <a:rPr lang="en-US" dirty="0" smtClean="0"/>
              <a:t>to facilitate </a:t>
            </a:r>
            <a:r>
              <a:rPr lang="en-US" dirty="0"/>
              <a:t>students to develop their </a:t>
            </a:r>
            <a:r>
              <a:rPr lang="en-US" dirty="0" smtClean="0">
                <a:solidFill>
                  <a:srgbClr val="FF0000"/>
                </a:solidFill>
              </a:rPr>
              <a:t>21st </a:t>
            </a:r>
            <a:r>
              <a:rPr lang="en-US" dirty="0">
                <a:solidFill>
                  <a:srgbClr val="FF0000"/>
                </a:solidFill>
              </a:rPr>
              <a:t>century </a:t>
            </a:r>
            <a:r>
              <a:rPr lang="en-US" dirty="0" smtClean="0">
                <a:solidFill>
                  <a:srgbClr val="FF0000"/>
                </a:solidFill>
              </a:rPr>
              <a:t>skills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4" name="Content Placeholder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65" b="45261"/>
          <a:stretch/>
        </p:blipFill>
        <p:spPr>
          <a:xfrm>
            <a:off x="20515" y="3048000"/>
            <a:ext cx="9308617" cy="33528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438400" y="3200400"/>
            <a:ext cx="4724400" cy="1295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41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21st </a:t>
            </a:r>
            <a:r>
              <a:rPr lang="en-US" dirty="0" smtClean="0"/>
              <a:t>Century Skills</a:t>
            </a:r>
            <a:endParaRPr lang="en-US" dirty="0"/>
          </a:p>
        </p:txBody>
      </p:sp>
      <p:pic>
        <p:nvPicPr>
          <p:cNvPr id="4" name="Content Placeholder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65" b="11921"/>
          <a:stretch/>
        </p:blipFill>
        <p:spPr>
          <a:xfrm>
            <a:off x="453957" y="1371600"/>
            <a:ext cx="8236085" cy="5334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552699" y="1524000"/>
            <a:ext cx="4038600" cy="1219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87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earning </a:t>
            </a:r>
            <a:r>
              <a:rPr lang="en-US" dirty="0"/>
              <a:t>and </a:t>
            </a:r>
            <a:r>
              <a:rPr lang="en-US" dirty="0" smtClean="0"/>
              <a:t>Innovation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6096000" cy="4114800"/>
          </a:xfrm>
        </p:spPr>
        <p:txBody>
          <a:bodyPr/>
          <a:lstStyle/>
          <a:p>
            <a:r>
              <a:rPr lang="en-US" sz="4000" b="1" dirty="0" smtClean="0"/>
              <a:t>4Cs</a:t>
            </a:r>
          </a:p>
          <a:p>
            <a:pPr lvl="1"/>
            <a:r>
              <a:rPr lang="en-US" sz="2400" b="1" dirty="0" smtClean="0">
                <a:solidFill>
                  <a:srgbClr val="FF0000"/>
                </a:solidFill>
              </a:rPr>
              <a:t>C</a:t>
            </a:r>
            <a:r>
              <a:rPr lang="en-US" sz="2400" dirty="0" smtClean="0">
                <a:solidFill>
                  <a:srgbClr val="FF0000"/>
                </a:solidFill>
              </a:rPr>
              <a:t>reativity </a:t>
            </a:r>
            <a:r>
              <a:rPr lang="en-US" sz="2400" dirty="0">
                <a:solidFill>
                  <a:srgbClr val="FF0000"/>
                </a:solidFill>
              </a:rPr>
              <a:t>and Innovation </a:t>
            </a:r>
          </a:p>
          <a:p>
            <a:pPr lvl="1"/>
            <a:r>
              <a:rPr lang="en-US" sz="2400" b="1" dirty="0" smtClean="0">
                <a:solidFill>
                  <a:srgbClr val="FF0000"/>
                </a:solidFill>
              </a:rPr>
              <a:t>C</a:t>
            </a:r>
            <a:r>
              <a:rPr lang="en-US" sz="2400" dirty="0" smtClean="0">
                <a:solidFill>
                  <a:srgbClr val="FF0000"/>
                </a:solidFill>
              </a:rPr>
              <a:t>ritical </a:t>
            </a:r>
            <a:r>
              <a:rPr lang="en-US" sz="2400" dirty="0">
                <a:solidFill>
                  <a:srgbClr val="FF0000"/>
                </a:solidFill>
              </a:rPr>
              <a:t>Thinking and Problem Solving 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US" sz="2400" b="1" dirty="0" smtClean="0">
                <a:solidFill>
                  <a:srgbClr val="FF0000"/>
                </a:solidFill>
              </a:rPr>
              <a:t>C</a:t>
            </a:r>
            <a:r>
              <a:rPr lang="en-US" sz="2400" dirty="0" smtClean="0">
                <a:solidFill>
                  <a:srgbClr val="FF0000"/>
                </a:solidFill>
              </a:rPr>
              <a:t>ommunication </a:t>
            </a:r>
            <a:endParaRPr lang="en-US" sz="2400" dirty="0">
              <a:solidFill>
                <a:srgbClr val="FF0000"/>
              </a:solidFill>
            </a:endParaRPr>
          </a:p>
          <a:p>
            <a:pPr lvl="1"/>
            <a:r>
              <a:rPr lang="en-US" sz="2400" b="1" dirty="0" smtClean="0">
                <a:solidFill>
                  <a:srgbClr val="FF0000"/>
                </a:solidFill>
              </a:rPr>
              <a:t>C</a:t>
            </a:r>
            <a:r>
              <a:rPr lang="en-US" sz="2400" dirty="0" smtClean="0">
                <a:solidFill>
                  <a:srgbClr val="FF0000"/>
                </a:solidFill>
              </a:rPr>
              <a:t>ollaboration </a:t>
            </a:r>
            <a:endParaRPr lang="en-US" sz="24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4" name="Picture 2" descr="Image result for knowledge pyramid and flipped classro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015" y="3886200"/>
            <a:ext cx="3913633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4314063" y="3733800"/>
            <a:ext cx="4677536" cy="1219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06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931" y="228600"/>
            <a:ext cx="9144000" cy="1143000"/>
          </a:xfrm>
        </p:spPr>
        <p:txBody>
          <a:bodyPr/>
          <a:lstStyle/>
          <a:p>
            <a:r>
              <a:rPr lang="zh-TW" altLang="en-US" sz="4000" dirty="0" smtClean="0"/>
              <a:t>從</a:t>
            </a:r>
            <a:r>
              <a:rPr lang="en-US" altLang="zh-TW" sz="4000" b="1" dirty="0" smtClean="0"/>
              <a:t>C</a:t>
            </a:r>
            <a:r>
              <a:rPr lang="en-US" sz="4000" b="1" dirty="0" smtClean="0"/>
              <a:t>oding </a:t>
            </a:r>
            <a:r>
              <a:rPr lang="zh-TW" altLang="en-US" sz="4000" dirty="0"/>
              <a:t>到 </a:t>
            </a:r>
            <a:r>
              <a:rPr lang="en-US" sz="4000" b="1" dirty="0" smtClean="0"/>
              <a:t>STEM</a:t>
            </a:r>
            <a:r>
              <a:rPr lang="zh-TW" altLang="en-US" b="1" dirty="0" smtClean="0"/>
              <a:t>（</a:t>
            </a:r>
            <a:r>
              <a:rPr lang="zh-TW" altLang="en-US" dirty="0" smtClean="0"/>
              <a:t>中大部分）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Chief Project Coordinator</a:t>
            </a:r>
            <a:r>
              <a:rPr lang="en-US" altLang="zh-TW" b="1" dirty="0" smtClean="0"/>
              <a:t>:</a:t>
            </a:r>
            <a:r>
              <a:rPr lang="en-US" altLang="zh-TW" b="1" dirty="0"/>
              <a:t> </a:t>
            </a:r>
            <a:endParaRPr lang="en-US" altLang="zh-TW" b="1" dirty="0" smtClean="0"/>
          </a:p>
          <a:p>
            <a:pPr lvl="1"/>
            <a:r>
              <a:rPr lang="zh-TW" altLang="en-US" dirty="0" smtClean="0"/>
              <a:t>陸晉軒</a:t>
            </a:r>
            <a:r>
              <a:rPr lang="zh-TW" altLang="en-US" sz="2400" dirty="0" smtClean="0"/>
              <a:t>先生</a:t>
            </a:r>
            <a:endParaRPr lang="en-US" altLang="zh-TW" sz="2400" dirty="0" smtClean="0"/>
          </a:p>
          <a:p>
            <a:r>
              <a:rPr lang="en-US" b="1" dirty="0" smtClean="0"/>
              <a:t>Advisors: </a:t>
            </a:r>
          </a:p>
          <a:p>
            <a:pPr lvl="1"/>
            <a:r>
              <a:rPr lang="zh-TW" altLang="en-US" sz="3200" dirty="0" smtClean="0"/>
              <a:t>陳</a:t>
            </a:r>
            <a:r>
              <a:rPr lang="zh-TW" altLang="en-US" sz="3200" dirty="0"/>
              <a:t>濤</a:t>
            </a:r>
            <a:r>
              <a:rPr lang="zh-TW" altLang="en-US" sz="2400" dirty="0" smtClean="0"/>
              <a:t>博士</a:t>
            </a:r>
            <a:endParaRPr lang="en-US" altLang="zh-TW" sz="2400" dirty="0" smtClean="0"/>
          </a:p>
          <a:p>
            <a:pPr lvl="1"/>
            <a:r>
              <a:rPr lang="zh-TW" altLang="en-US" sz="3200" dirty="0"/>
              <a:t>劉永發</a:t>
            </a:r>
            <a:r>
              <a:rPr lang="zh-TW" altLang="en-US" sz="2400" dirty="0"/>
              <a:t>教授</a:t>
            </a:r>
            <a:endParaRPr lang="en-US" altLang="zh-TW" sz="2400" dirty="0"/>
          </a:p>
          <a:p>
            <a:pPr lvl="1"/>
            <a:r>
              <a:rPr lang="zh-TW" altLang="en-US" sz="3200" dirty="0" smtClean="0"/>
              <a:t>吳</a:t>
            </a:r>
            <a:r>
              <a:rPr lang="zh-TW" altLang="en-US" sz="3200" dirty="0"/>
              <a:t>藹藍</a:t>
            </a:r>
            <a:r>
              <a:rPr lang="zh-TW" altLang="en-US" sz="2400" dirty="0"/>
              <a:t>教授 </a:t>
            </a:r>
            <a:endParaRPr lang="en-US" altLang="zh-TW" sz="2400" dirty="0" smtClean="0"/>
          </a:p>
        </p:txBody>
      </p:sp>
    </p:spTree>
    <p:extLst>
      <p:ext uri="{BB962C8B-B14F-4D97-AF65-F5344CB8AC3E}">
        <p14:creationId xmlns:p14="http://schemas.microsoft.com/office/powerpoint/2010/main" val="325535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610600" cy="1143000"/>
          </a:xfrm>
        </p:spPr>
        <p:txBody>
          <a:bodyPr/>
          <a:lstStyle/>
          <a:p>
            <a:r>
              <a:rPr lang="en-US" dirty="0" smtClean="0"/>
              <a:t>Dept. of Curriculum &amp; Instruction</a:t>
            </a:r>
            <a:br>
              <a:rPr lang="en-US" dirty="0" smtClean="0"/>
            </a:br>
            <a:r>
              <a:rPr lang="zh-TW" altLang="en-US" dirty="0">
                <a:ea typeface="SimHei" panose="02010609060101010101" pitchFamily="49" charset="-122"/>
              </a:rPr>
              <a:t>課程與教學學系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2286000"/>
            <a:ext cx="8343900" cy="341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84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43000" y="3540492"/>
            <a:ext cx="6858000" cy="16557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6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279800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 result for scratc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54" t="38262" r="27198"/>
          <a:stretch/>
        </p:blipFill>
        <p:spPr bwMode="auto">
          <a:xfrm>
            <a:off x="838200" y="2362200"/>
            <a:ext cx="1905000" cy="181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60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STEM-related Initiatives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2404"/>
            <a:ext cx="6046354" cy="41148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STEM</a:t>
            </a:r>
            <a:r>
              <a:rPr lang="en-US" sz="4400" b="1" baseline="30000" dirty="0">
                <a:solidFill>
                  <a:srgbClr val="FF0000"/>
                </a:solidFill>
              </a:rPr>
              <a:t>+</a:t>
            </a:r>
            <a:r>
              <a:rPr lang="en-US" b="1" baseline="30000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LAB </a:t>
            </a:r>
            <a:r>
              <a:rPr lang="en-US" sz="2400" dirty="0" smtClean="0"/>
              <a:t>at Yu </a:t>
            </a:r>
            <a:r>
              <a:rPr lang="en-US" sz="2400" dirty="0" err="1"/>
              <a:t>Kan</a:t>
            </a:r>
            <a:r>
              <a:rPr lang="en-US" sz="2400" dirty="0"/>
              <a:t> </a:t>
            </a:r>
            <a:r>
              <a:rPr lang="en-US" sz="2400" dirty="0" err="1"/>
              <a:t>Hing</a:t>
            </a:r>
            <a:r>
              <a:rPr lang="en-US" sz="2400" dirty="0"/>
              <a:t> </a:t>
            </a:r>
            <a:r>
              <a:rPr lang="en-US" sz="2400" dirty="0" smtClean="0"/>
              <a:t>Sec. Sch</a:t>
            </a:r>
            <a:r>
              <a:rPr lang="en-US" sz="2400" dirty="0"/>
              <a:t>.</a:t>
            </a:r>
            <a:r>
              <a:rPr lang="en-US" sz="2400" dirty="0" smtClean="0"/>
              <a:t> </a:t>
            </a:r>
            <a:endParaRPr lang="en-US" sz="2400" dirty="0"/>
          </a:p>
          <a:p>
            <a:r>
              <a:rPr lang="en-US" dirty="0"/>
              <a:t>STEM</a:t>
            </a:r>
            <a:r>
              <a:rPr lang="en-US" sz="4000" b="1" baseline="30000" dirty="0" smtClean="0">
                <a:solidFill>
                  <a:srgbClr val="FF0000"/>
                </a:solidFill>
              </a:rPr>
              <a:t>+</a:t>
            </a:r>
            <a:r>
              <a:rPr lang="en-US" baseline="30000" dirty="0" smtClean="0"/>
              <a:t> </a:t>
            </a:r>
            <a:r>
              <a:rPr lang="en-US" dirty="0" smtClean="0"/>
              <a:t>Education</a:t>
            </a:r>
          </a:p>
          <a:p>
            <a:pPr lvl="1"/>
            <a:r>
              <a:rPr lang="en-US" sz="2400" dirty="0"/>
              <a:t>any new educational initiatives grounded on STEM </a:t>
            </a:r>
            <a:r>
              <a:rPr lang="en-US" sz="1600" dirty="0"/>
              <a:t>(e.g., STEAM, STREAM, Maker, etc</a:t>
            </a:r>
            <a:r>
              <a:rPr lang="en-US" sz="1600" dirty="0" smtClean="0"/>
              <a:t>.)</a:t>
            </a:r>
            <a:endParaRPr lang="en-US" sz="2400" dirty="0" smtClean="0"/>
          </a:p>
          <a:p>
            <a:pPr lvl="1"/>
            <a:r>
              <a:rPr lang="en-US" sz="2400" dirty="0" smtClean="0"/>
              <a:t>STEM x eLearning</a:t>
            </a:r>
          </a:p>
        </p:txBody>
      </p:sp>
      <p:pic>
        <p:nvPicPr>
          <p:cNvPr id="5" name="Picture 4" descr="http://www.pspbl.org/wp-content/uploads/2014/09/Like-us-on-Faceboo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416" y="5951633"/>
            <a:ext cx="1490296" cy="67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2484" r="12500" b="11368"/>
          <a:stretch/>
        </p:blipFill>
        <p:spPr>
          <a:xfrm>
            <a:off x="7091143" y="1469401"/>
            <a:ext cx="1889357" cy="12805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969" y="4793835"/>
            <a:ext cx="2993393" cy="19981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996123"/>
            <a:ext cx="2427300" cy="1620292"/>
          </a:xfrm>
          <a:prstGeom prst="rect">
            <a:avLst/>
          </a:prstGeom>
        </p:spPr>
      </p:pic>
      <p:pic>
        <p:nvPicPr>
          <p:cNvPr id="12" name="Picture 2" descr="QR cod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758" y="4793835"/>
            <a:ext cx="2064165" cy="206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26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28" y="571500"/>
            <a:ext cx="9144000" cy="1143000"/>
          </a:xfrm>
        </p:spPr>
        <p:txBody>
          <a:bodyPr/>
          <a:lstStyle/>
          <a:p>
            <a:r>
              <a:rPr lang="en-US" sz="3800" dirty="0" smtClean="0"/>
              <a:t>Ctr. for Learning Sciences &amp; Technologies</a:t>
            </a:r>
            <a:br>
              <a:rPr lang="en-US" sz="3800" dirty="0" smtClean="0"/>
            </a:br>
            <a:r>
              <a:rPr lang="zh-TW" altLang="en-US" sz="3800" dirty="0">
                <a:ea typeface="SimHei" panose="02010609060101010101" pitchFamily="49" charset="-122"/>
              </a:rPr>
              <a:t>學習科學與科技中心</a:t>
            </a:r>
            <a:endParaRPr lang="en-US" sz="38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12756" y="2035687"/>
            <a:ext cx="7772400" cy="4114800"/>
          </a:xfrm>
        </p:spPr>
        <p:txBody>
          <a:bodyPr/>
          <a:lstStyle/>
          <a:p>
            <a:r>
              <a:rPr lang="en-US" dirty="0" smtClean="0"/>
              <a:t>Teacher Development</a:t>
            </a:r>
          </a:p>
          <a:p>
            <a:r>
              <a:rPr lang="en-US" dirty="0" smtClean="0"/>
              <a:t>Flipped Classroom</a:t>
            </a:r>
          </a:p>
          <a:p>
            <a:r>
              <a:rPr lang="en-US" dirty="0" smtClean="0"/>
              <a:t>Mobile Learning</a:t>
            </a:r>
          </a:p>
          <a:p>
            <a:r>
              <a:rPr lang="en-US" dirty="0" smtClean="0"/>
              <a:t>STEM</a:t>
            </a:r>
          </a:p>
          <a:p>
            <a:r>
              <a:rPr lang="en-US" dirty="0" smtClean="0"/>
              <a:t>……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6561"/>
          <a:stretch/>
        </p:blipFill>
        <p:spPr>
          <a:xfrm>
            <a:off x="2238375" y="5327778"/>
            <a:ext cx="6753225" cy="1447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9814" y="3166305"/>
            <a:ext cx="3491312" cy="20282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5" t="30450" r="1576" b="2076"/>
          <a:stretch/>
        </p:blipFill>
        <p:spPr>
          <a:xfrm>
            <a:off x="6762714" y="1847761"/>
            <a:ext cx="2238412" cy="118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85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2000" y="1600200"/>
            <a:ext cx="7848600" cy="2387600"/>
          </a:xfrm>
        </p:spPr>
        <p:txBody>
          <a:bodyPr/>
          <a:lstStyle/>
          <a:p>
            <a:r>
              <a:rPr lang="en-US" dirty="0"/>
              <a:t>Why </a:t>
            </a:r>
            <a:r>
              <a:rPr lang="en-US" dirty="0" smtClean="0"/>
              <a:t>STEM …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400300" y="4114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dirty="0" err="1" smtClean="0">
                <a:latin typeface="+mj-lt"/>
              </a:rPr>
              <a:t>Gov</a:t>
            </a:r>
            <a:r>
              <a:rPr lang="en-US" b="0" dirty="0">
                <a:latin typeface="+mj-lt"/>
              </a:rPr>
              <a:t>? </a:t>
            </a:r>
            <a:r>
              <a:rPr lang="en-US" b="0" dirty="0" smtClean="0">
                <a:latin typeface="+mj-lt"/>
              </a:rPr>
              <a:t>$100K? $200K</a:t>
            </a:r>
            <a:r>
              <a:rPr lang="en-US" b="0" dirty="0"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1967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8600" y="2133600"/>
            <a:ext cx="8382000" cy="1470025"/>
          </a:xfrm>
        </p:spPr>
        <p:txBody>
          <a:bodyPr anchor="ctr"/>
          <a:lstStyle/>
          <a:p>
            <a:pPr eaLnBrk="1" hangingPunct="1"/>
            <a:r>
              <a:rPr lang="en-US" sz="4400" dirty="0" smtClean="0"/>
              <a:t>Are you aware of the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</a:rPr>
              <a:t>PISA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smtClean="0"/>
              <a:t>results?</a:t>
            </a:r>
            <a:br>
              <a:rPr lang="en-US" sz="4400" dirty="0" smtClean="0"/>
            </a:br>
            <a:r>
              <a:rPr lang="en-US" dirty="0" smtClean="0">
                <a:solidFill>
                  <a:srgbClr val="006600"/>
                </a:solidFill>
              </a:rPr>
              <a:t>3 areas?</a:t>
            </a:r>
            <a:endParaRPr lang="en-US" sz="4400" dirty="0" smtClean="0">
              <a:solidFill>
                <a:srgbClr val="006600"/>
              </a:solidFill>
            </a:endParaRPr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FF3300"/>
                </a:solidFill>
                <a:latin typeface="+mj-lt"/>
              </a:rPr>
              <a:t>Programme for International Student Assessment</a:t>
            </a:r>
          </a:p>
          <a:p>
            <a:pPr eaLnBrk="1" hangingPunct="1">
              <a:spcBef>
                <a:spcPct val="0"/>
              </a:spcBef>
            </a:pPr>
            <a:r>
              <a:rPr lang="zh-TW" altLang="en-US" dirty="0">
                <a:latin typeface="Arial" panose="020B0604020202020204" pitchFamily="34" charset="0"/>
              </a:rPr>
              <a:t>學生能力</a:t>
            </a:r>
            <a:r>
              <a:rPr lang="zh-TW" altLang="en-US" dirty="0" smtClean="0">
                <a:latin typeface="Arial" panose="020B0604020202020204" pitchFamily="34" charset="0"/>
              </a:rPr>
              <a:t>國際評估計劃</a:t>
            </a:r>
            <a:endParaRPr lang="en-US" altLang="zh-TW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zh-TW" dirty="0">
              <a:latin typeface="+mj-lt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zh-TW" dirty="0">
                <a:latin typeface="+mj-lt"/>
              </a:rPr>
              <a:t>OECD</a:t>
            </a:r>
            <a:r>
              <a:rPr lang="en-US" altLang="zh-TW" dirty="0" smtClean="0">
                <a:latin typeface="+mj-lt"/>
              </a:rPr>
              <a:t>: </a:t>
            </a:r>
            <a:r>
              <a:rPr lang="zh-TW" altLang="en-US" dirty="0" smtClean="0">
                <a:latin typeface="+mj-lt"/>
              </a:rPr>
              <a:t>經濟</a:t>
            </a:r>
            <a:r>
              <a:rPr lang="zh-TW" altLang="en-US" dirty="0">
                <a:latin typeface="+mj-lt"/>
              </a:rPr>
              <a:t>合作發展組織</a:t>
            </a:r>
          </a:p>
          <a:p>
            <a:pPr eaLnBrk="1" hangingPunct="1">
              <a:spcBef>
                <a:spcPct val="0"/>
              </a:spcBef>
            </a:pPr>
            <a:endParaRPr lang="en-US" altLang="zh-TW" dirty="0">
              <a:latin typeface="Arial" panose="020B0604020202020204" pitchFamily="34" charset="0"/>
            </a:endParaRPr>
          </a:p>
          <a:p>
            <a:pPr eaLnBrk="1" hangingPunct="1"/>
            <a:endParaRPr lang="en-US" sz="3200" dirty="0" smtClean="0">
              <a:solidFill>
                <a:srgbClr val="FF330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07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840" y="838200"/>
            <a:ext cx="818896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89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 smtClean="0"/>
              <a:t>OECD PISA 2015 </a:t>
            </a:r>
            <a:br>
              <a:rPr lang="en-US" altLang="zh-TW" sz="4000" dirty="0" smtClean="0"/>
            </a:br>
            <a:r>
              <a:rPr lang="en-US" altLang="zh-TW" sz="2400" dirty="0" smtClean="0"/>
              <a:t>(72 countries and regions)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057400"/>
            <a:ext cx="7886516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64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03938"/>
            <a:ext cx="7772400" cy="4114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65738"/>
            <a:ext cx="8574086" cy="496719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5334000" y="2203938"/>
            <a:ext cx="1447800" cy="3810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886200" y="3658837"/>
            <a:ext cx="1447800" cy="3810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771900" y="3043979"/>
            <a:ext cx="1714500" cy="3810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165522" y="5861890"/>
            <a:ext cx="3016078" cy="3810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334000" y="4261338"/>
            <a:ext cx="1447800" cy="3810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6395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18353"/>
            <a:ext cx="8834946" cy="4072847"/>
          </a:xfrm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altLang="zh-TW" sz="4000" dirty="0" smtClean="0"/>
              <a:t>OECD PISA 2015 </a:t>
            </a:r>
            <a:br>
              <a:rPr lang="en-US" altLang="zh-TW" sz="4000" dirty="0" smtClean="0"/>
            </a:br>
            <a:r>
              <a:rPr lang="en-US" altLang="zh-TW" sz="2400" dirty="0" smtClean="0"/>
              <a:t>(72 countries and regions)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76200" y="5105400"/>
            <a:ext cx="1447800" cy="3810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971800" y="3048000"/>
            <a:ext cx="1447800" cy="3810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867400" y="3009900"/>
            <a:ext cx="1447800" cy="3810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76200" y="1718353"/>
            <a:ext cx="8991600" cy="4149047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7946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VIDEO_FILES_RECORD" val="&lt;Videos&gt;&lt;Video Name=&quot;Apple - PC to Mac The Basics.flv&quot; Position=&quot;1&quot; SlideID=&quot;445&quot;/&gt;&lt;/Videos&gt;&#10;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65753&quot;&gt;&lt;property id=&quot;20148&quot; value=&quot;5&quot;/&gt;&lt;property id=&quot;20300&quot; value=&quot;Slide 1 - &amp;quot;從Coding 到 STEM&amp;#x0D;&amp;#x0A;&amp;quot;&quot;/&gt;&lt;property id=&quot;20307&quot; value=&quot;258&quot;/&gt;&lt;/object&gt;&lt;object type=&quot;3&quot; unique_id=&quot;69053&quot;&gt;&lt;property id=&quot;20148&quot; value=&quot;5&quot;/&gt;&lt;property id=&quot;20300&quot; value=&quot;Slide 2 - &amp;quot;Dept. of Curriculum &amp;amp; Instruction&amp;#x0D;&amp;#x0A;課程與教學學系&amp;quot;&quot;/&gt;&lt;property id=&quot;20307&quot; value=&quot;263&quot;/&gt;&lt;/object&gt;&lt;object type=&quot;3&quot; unique_id=&quot;69054&quot;&gt;&lt;property id=&quot;20148&quot; value=&quot;5&quot;/&gt;&lt;property id=&quot;20300&quot; value=&quot;Slide 3 - &amp;quot;Ctr. for Learning Sciences &amp;amp; Technologies&amp;#x0D;&amp;#x0A;學習科學與科技中心&amp;quot;&quot;/&gt;&lt;property id=&quot;20307&quot; value=&quot;264&quot;/&gt;&lt;/object&gt;&lt;object type=&quot;3&quot; unique_id=&quot;69317&quot;&gt;&lt;property id=&quot;20148&quot; value=&quot;5&quot;/&gt;&lt;property id=&quot;20300&quot; value=&quot;Slide 4 - &amp;quot;Why STEM …&amp;quot;&quot;/&gt;&lt;property id=&quot;20307&quot; value=&quot;267&quot;/&gt;&lt;/object&gt;&lt;object type=&quot;3&quot; unique_id=&quot;69318&quot;&gt;&lt;property id=&quot;20148&quot; value=&quot;5&quot;/&gt;&lt;property id=&quot;20300&quot; value=&quot;Slide 6&quot;/&gt;&lt;property id=&quot;20307&quot; value=&quot;268&quot;/&gt;&lt;/object&gt;&lt;object type=&quot;3&quot; unique_id=&quot;69319&quot;&gt;&lt;property id=&quot;20148&quot; value=&quot;5&quot;/&gt;&lt;property id=&quot;20300&quot; value=&quot;Slide 7 - &amp;quot;OECD PISA 2015 &amp;#x0D;&amp;#x0A;(72 countries and regions)&amp;quot;&quot;/&gt;&lt;property id=&quot;20307&quot; value=&quot;269&quot;/&gt;&lt;/object&gt;&lt;object type=&quot;3&quot; unique_id=&quot;69320&quot;&gt;&lt;property id=&quot;20148&quot; value=&quot;5&quot;/&gt;&lt;property id=&quot;20300&quot; value=&quot;Slide 8&quot;/&gt;&lt;property id=&quot;20307&quot; value=&quot;270&quot;/&gt;&lt;/object&gt;&lt;object type=&quot;3&quot; unique_id=&quot;69321&quot;&gt;&lt;property id=&quot;20148&quot; value=&quot;5&quot;/&gt;&lt;property id=&quot;20300&quot; value=&quot;Slide 9 - &amp;quot;OECD PISA 2015 &amp;#x0D;&amp;#x0A;(72 countries and regions)&amp;quot;&quot;/&gt;&lt;property id=&quot;20307&quot; value=&quot;271&quot;/&gt;&lt;/object&gt;&lt;object type=&quot;3&quot; unique_id=&quot;69322&quot;&gt;&lt;property id=&quot;20148&quot; value=&quot;5&quot;/&gt;&lt;property id=&quot;20300&quot; value=&quot;Slide 10 - &amp;quot;Critique …&amp;quot;&quot;/&gt;&lt;property id=&quot;20307&quot; value=&quot;272&quot;/&gt;&lt;/object&gt;&lt;object type=&quot;3&quot; unique_id=&quot;69323&quot;&gt;&lt;property id=&quot;20148&quot; value=&quot;5&quot;/&gt;&lt;property id=&quot;20300&quot; value=&quot;Slide 11&quot;/&gt;&lt;property id=&quot;20307&quot; value=&quot;273&quot;/&gt;&lt;/object&gt;&lt;object type=&quot;3&quot; unique_id=&quot;69324&quot;&gt;&lt;property id=&quot;20148&quot; value=&quot;5&quot;/&gt;&lt;property id=&quot;20300&quot; value=&quot;Slide 12 - &amp;quot;OECD PISA 2015 &amp;#x0D;&amp;#x0A;(72 countries and regions)&amp;quot;&quot;/&gt;&lt;property id=&quot;20307&quot; value=&quot;274&quot;/&gt;&lt;/object&gt;&lt;object type=&quot;3&quot; unique_id=&quot;69325&quot;&gt;&lt;property id=&quot;20148&quot; value=&quot;5&quot;/&gt;&lt;property id=&quot;20300&quot; value=&quot;Slide 13 - &amp;quot;Lack what …?&amp;quot;&quot;/&gt;&lt;property id=&quot;20307&quot; value=&quot;275&quot;/&gt;&lt;/object&gt;&lt;object type=&quot;3&quot; unique_id=&quot;69326&quot;&gt;&lt;property id=&quot;20148&quot; value=&quot;5&quot;/&gt;&lt;property id=&quot;20300&quot; value=&quot;Slide 14 - &amp;quot;Higher-order Thinking&amp;quot;&quot;/&gt;&lt;property id=&quot;20307&quot; value=&quot;276&quot;/&gt;&lt;/object&gt;&lt;object type=&quot;3&quot; unique_id=&quot;69327&quot;&gt;&lt;property id=&quot;20148&quot; value=&quot;5&quot;/&gt;&lt;property id=&quot;20300&quot; value=&quot;Slide 15 - &amp;quot;STEM is …&amp;#x0D;&amp;#x0A;one of the pedagogic/ learning approaches to providing students with more opportunities &amp;#x0D;&amp;#x0A;for practicing/&quot;/&gt;&lt;property id=&quot;20307&quot; value=&quot;277&quot;/&gt;&lt;/object&gt;&lt;object type=&quot;3&quot; unique_id=&quot;69328&quot;&gt;&lt;property id=&quot;20148&quot; value=&quot;5&quot;/&gt;&lt;property id=&quot;20300&quot; value=&quot;Slide 16 - &amp;quot;Another Perspective&amp;quot;&quot;/&gt;&lt;property id=&quot;20307&quot; value=&quot;278&quot;/&gt;&lt;/object&gt;&lt;object type=&quot;3&quot; unique_id=&quot;69329&quot;&gt;&lt;property id=&quot;20148&quot; value=&quot;5&quot;/&gt;&lt;property id=&quot;20300&quot; value=&quot;Slide 17 - &amp;quot;21st Century Skills&amp;quot;&quot;/&gt;&lt;property id=&quot;20307&quot; value=&quot;266&quot;/&gt;&lt;/object&gt;&lt;object type=&quot;3&quot; unique_id=&quot;69330&quot;&gt;&lt;property id=&quot;20148&quot; value=&quot;5&quot;/&gt;&lt;property id=&quot;20300&quot; value=&quot;Slide 18 - &amp;quot;Learning and Innovation skills&amp;quot;&quot;/&gt;&lt;property id=&quot;20307&quot; value=&quot;279&quot;/&gt;&lt;/object&gt;&lt;object type=&quot;3&quot; unique_id=&quot;69331&quot;&gt;&lt;property id=&quot;20148&quot; value=&quot;5&quot;/&gt;&lt;property id=&quot;20300&quot; value=&quot;Slide 19 - &amp;quot;從Coding 到 STEM（中大部分）&amp;quot;&quot;/&gt;&lt;property id=&quot;20307&quot; value=&quot;280&quot;/&gt;&lt;/object&gt;&lt;object type=&quot;3&quot; unique_id=&quot;69559&quot;&gt;&lt;property id=&quot;20148&quot; value=&quot;5&quot;/&gt;&lt;property id=&quot;20300&quot; value=&quot;Slide 5 - &amp;quot;Are you aware of the PISA results?&amp;#x0D;&amp;#x0A;3 areas?&amp;quot;&quot;/&gt;&lt;property id=&quot;20307&quot; value=&quot;283&quot;/&gt;&lt;/object&gt;&lt;object type=&quot;3&quot; unique_id=&quot;69560&quot;&gt;&lt;property id=&quot;20148&quot; value=&quot;5&quot;/&gt;&lt;property id=&quot;20300&quot; value=&quot;Slide 20 - &amp;quot;Thank You&amp;quot;&quot;/&gt;&lt;property id=&quot;20307&quot; value=&quot;281&quot;/&gt;&lt;/object&gt;&lt;object type=&quot;3&quot; unique_id=&quot;69561&quot;&gt;&lt;property id=&quot;20148&quot; value=&quot;5&quot;/&gt;&lt;property id=&quot;20300&quot; value=&quot;Slide 21 - &amp;quot;STEM-related Initiatives …&amp;quot;&quot;/&gt;&lt;property id=&quot;20307&quot; value=&quot;28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預設簡報設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66"/>
      </a:hlink>
      <a:folHlink>
        <a:srgbClr val="B2B2B2"/>
      </a:folHlink>
    </a:clrScheme>
    <a:fontScheme name="預設簡報設計">
      <a:majorFont>
        <a:latin typeface="Gill Sans MT"/>
        <a:ea typeface="新細明體"/>
        <a:cs typeface=""/>
      </a:majorFont>
      <a:minorFont>
        <a:latin typeface="Gill Sans MT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新細明體" panose="02020500000000000000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新細明體" panose="02020500000000000000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12476</TotalTime>
  <Words>222</Words>
  <Application>Microsoft Macintosh PowerPoint</Application>
  <PresentationFormat>On-screen Show (4:3)</PresentationFormat>
  <Paragraphs>63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Calibri Light</vt:lpstr>
      <vt:lpstr>Gill Sans MT</vt:lpstr>
      <vt:lpstr>SimHei</vt:lpstr>
      <vt:lpstr>Times New Roman</vt:lpstr>
      <vt:lpstr>Wingdings</vt:lpstr>
      <vt:lpstr>新細明體</vt:lpstr>
      <vt:lpstr>Arial</vt:lpstr>
      <vt:lpstr>預設簡報設計</vt:lpstr>
      <vt:lpstr>從Coding 到 STEM </vt:lpstr>
      <vt:lpstr>Dept. of Curriculum &amp; Instruction 課程與教學學系</vt:lpstr>
      <vt:lpstr>Ctr. for Learning Sciences &amp; Technologies 學習科學與科技中心</vt:lpstr>
      <vt:lpstr>Why STEM …</vt:lpstr>
      <vt:lpstr>Are you aware of the PISA results? 3 areas?</vt:lpstr>
      <vt:lpstr>PowerPoint Presentation</vt:lpstr>
      <vt:lpstr>OECD PISA 2015  (72 countries and regions)</vt:lpstr>
      <vt:lpstr>PowerPoint Presentation</vt:lpstr>
      <vt:lpstr>OECD PISA 2015  (72 countries and regions)</vt:lpstr>
      <vt:lpstr>Critique …</vt:lpstr>
      <vt:lpstr>PowerPoint Presentation</vt:lpstr>
      <vt:lpstr>OECD PISA 2015  (72 countries and regions)</vt:lpstr>
      <vt:lpstr>Lack what …?</vt:lpstr>
      <vt:lpstr>Higher-order Thinking</vt:lpstr>
      <vt:lpstr>STEM is … one of the pedagogic/ learning approaches to providing students with more opportunities  for practicing/ sharpening their  higher-ordering thinking</vt:lpstr>
      <vt:lpstr>Another Perspective</vt:lpstr>
      <vt:lpstr>21st Century Skills</vt:lpstr>
      <vt:lpstr>Learning and Innovation skills</vt:lpstr>
      <vt:lpstr>從Coding 到 STEM（中大部分）</vt:lpstr>
      <vt:lpstr>Thank You</vt:lpstr>
      <vt:lpstr>STEM-related Initiatives …</vt:lpstr>
    </vt:vector>
  </TitlesOfParts>
  <Company>jong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IT Tutorial Dedicated for Group 2, 4, 6</dc:title>
  <dc:creator>morrisjong</dc:creator>
  <cp:lastModifiedBy>Microsoft Office User</cp:lastModifiedBy>
  <cp:revision>1031</cp:revision>
  <cp:lastPrinted>2016-10-27T01:33:10Z</cp:lastPrinted>
  <dcterms:created xsi:type="dcterms:W3CDTF">2002-09-17T12:26:37Z</dcterms:created>
  <dcterms:modified xsi:type="dcterms:W3CDTF">2017-07-14T02:43:24Z</dcterms:modified>
</cp:coreProperties>
</file>